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92" r:id="rId31"/>
  </p:sldIdLst>
  <p:sldSz type="screen16x9" cy="5143500" cx="9144000"/>
  <p:notesSz cx="5143500" cy="9144000"/>
  <p:defaultTextStyle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-82" y="-1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tableStyles" Target="tableStyles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7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8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8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9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0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0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1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1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1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2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2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2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2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3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3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4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3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4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4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4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5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1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0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0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9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7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7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8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8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8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8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4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6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7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</p:sldLayoutIdLst>
  <p:hf dt="0" ftr="0" hdr="0" sldNum="0"/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0"/>
        </a:solidFill>
        <a:effectLst/>
      </p:bgPr>
    </p:bg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Shape 0"/>
          <p:cNvSpPr/>
          <p:nvPr/>
        </p:nvSpPr>
        <p:spPr>
          <a:xfrm>
            <a:off x="0" y="0"/>
            <a:ext cx="201168" cy="5143500"/>
          </a:xfrm>
          <a:prstGeom prst="rect"/>
          <a:solidFill>
            <a:srgbClr val="1AB2A6"/>
          </a:solidFill>
          <a:ln w="12700">
            <a:solidFill>
              <a:srgbClr val="1AB2A6"/>
            </a:solidFill>
            <a:prstDash val="solid"/>
          </a:ln>
        </p:spPr>
      </p:sp>
      <p:sp>
        <p:nvSpPr>
          <p:cNvPr id="1048617" name="Text 3"/>
          <p:cNvSpPr/>
          <p:nvPr/>
        </p:nvSpPr>
        <p:spPr>
          <a:xfrm>
            <a:off x="384048" y="658368"/>
            <a:ext cx="8412480" cy="4567457"/>
          </a:xfrm>
          <a:prstGeom prst="rect"/>
          <a:noFill/>
        </p:spPr>
        <p:txBody>
          <a:bodyPr anchor="ctr" rtlCol="0" wrap="square"/>
          <a:p>
            <a:pPr algn="l" indent="0" marL="0">
              <a:buNone/>
            </a:pPr>
            <a:r>
              <a:rPr b="1" dirty="0" sz="900" lang="en-US"/>
              <a:t>R</a:t>
            </a:r>
            <a:r>
              <a:rPr b="1" dirty="0" sz="900" lang="en-US"/>
              <a:t>H</a:t>
            </a:r>
            <a:endParaRPr b="1" dirty="0" sz="900" lang="en-US"/>
          </a:p>
        </p:txBody>
      </p:sp>
      <p:sp>
        <p:nvSpPr>
          <p:cNvPr id="1048618" name=""/>
          <p:cNvSpPr txBox="1"/>
          <p:nvPr/>
        </p:nvSpPr>
        <p:spPr>
          <a:xfrm>
            <a:off x="201168" y="0"/>
            <a:ext cx="5738037" cy="5539740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FFFFFF"/>
                </a:solidFill>
              </a:rPr>
              <a:t>R</a:t>
            </a:r>
            <a:r>
              <a:rPr b="1" sz="2800" lang="en-US">
                <a:solidFill>
                  <a:srgbClr val="FFFFFF"/>
                </a:solidFill>
              </a:rPr>
              <a:t>H</a:t>
            </a:r>
            <a:r>
              <a:rPr b="1" sz="2800" lang="en-US">
                <a:solidFill>
                  <a:srgbClr val="FFFFFF"/>
                </a:solidFill>
              </a:rPr>
              <a:t>I</a:t>
            </a:r>
            <a:r>
              <a:rPr b="1" sz="2800" lang="en-US">
                <a:solidFill>
                  <a:srgbClr val="FFFFFF"/>
                </a:solidFill>
              </a:rPr>
              <a:t> </a:t>
            </a:r>
            <a:r>
              <a:rPr b="1" sz="2800" lang="en-US">
                <a:solidFill>
                  <a:srgbClr val="FFFFFF"/>
                </a:solidFill>
              </a:rPr>
              <a:t>MEDIA</a:t>
            </a:r>
            <a:r>
              <a:rPr b="1" sz="2800" lang="en-US">
                <a:solidFill>
                  <a:srgbClr val="FFFFFF"/>
                </a:solidFill>
              </a:rPr>
              <a:t> </a:t>
            </a:r>
            <a:r>
              <a:rPr b="1" sz="2800" lang="en-US">
                <a:solidFill>
                  <a:srgbClr val="FFFFFF"/>
                </a:solidFill>
              </a:rPr>
              <a:t>LIVE</a:t>
            </a:r>
            <a:r>
              <a:rPr b="1" sz="2800" lang="en-US">
                <a:solidFill>
                  <a:srgbClr val="FFFFFF"/>
                </a:solidFill>
              </a:rPr>
              <a:t> </a:t>
            </a:r>
            <a:r>
              <a:rPr b="1" sz="2800" lang="en-US">
                <a:solidFill>
                  <a:srgbClr val="FFFFFF"/>
                </a:solidFill>
              </a:rPr>
              <a:t>STREAMINNG</a:t>
            </a:r>
            <a:r>
              <a:rPr b="1" sz="2800" lang="en-US">
                <a:solidFill>
                  <a:srgbClr val="FFFFFF"/>
                </a:solidFill>
              </a:rPr>
              <a:t> </a:t>
            </a:r>
            <a:r>
              <a:rPr b="1" sz="2800" lang="en-US">
                <a:solidFill>
                  <a:srgbClr val="FFFFFF"/>
                </a:solidFill>
              </a:rPr>
              <a:t>TRAINING</a:t>
            </a:r>
            <a:r>
              <a:rPr b="1" sz="2800" lang="en-US">
                <a:solidFill>
                  <a:srgbClr val="FFFFFF"/>
                </a:solidFill>
              </a:rPr>
              <a:t> </a:t>
            </a:r>
            <a:r>
              <a:rPr b="1" sz="2800" lang="en-US">
                <a:solidFill>
                  <a:srgbClr val="FFFFFF"/>
                </a:solidFill>
              </a:rPr>
              <a:t>CLASS</a:t>
            </a:r>
            <a:r>
              <a:rPr b="1" sz="2800" lang="en-US">
                <a:solidFill>
                  <a:srgbClr val="FFFFFF"/>
                </a:solidFill>
              </a:rPr>
              <a:t>.</a:t>
            </a:r>
            <a:r>
              <a:rPr b="1" sz="2800" lang="en-US">
                <a:solidFill>
                  <a:srgbClr val="FFFFFF"/>
                </a:solidFill>
              </a:rPr>
              <a:t> </a:t>
            </a:r>
            <a:endParaRPr b="1"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U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L</a:t>
            </a:r>
            <a:r>
              <a:rPr sz="2800" lang="en-US">
                <a:solidFill>
                  <a:srgbClr val="FFFFFF"/>
                </a:solidFill>
              </a:rPr>
              <a:t>I</a:t>
            </a:r>
            <a:r>
              <a:rPr sz="2800" lang="en-US">
                <a:solidFill>
                  <a:srgbClr val="FFFFFF"/>
                </a:solidFill>
              </a:rPr>
              <a:t>N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:</a:t>
            </a:r>
            <a:r>
              <a:rPr sz="2800" lang="en-US">
                <a:solidFill>
                  <a:srgbClr val="FFFFFF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FFFFFF"/>
                </a:solidFill>
              </a:rPr>
              <a:t>-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I</a:t>
            </a:r>
            <a:r>
              <a:rPr sz="2800" lang="en-US">
                <a:solidFill>
                  <a:srgbClr val="FFFFFF"/>
                </a:solidFill>
              </a:rPr>
              <a:t>n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r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d</a:t>
            </a:r>
            <a:r>
              <a:rPr sz="2800" lang="en-US">
                <a:solidFill>
                  <a:srgbClr val="FFFFFF"/>
                </a:solidFill>
              </a:rPr>
              <a:t>u</a:t>
            </a:r>
            <a:r>
              <a:rPr sz="2800" lang="en-US">
                <a:solidFill>
                  <a:srgbClr val="FFFFFF"/>
                </a:solidFill>
              </a:rPr>
              <a:t>c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ion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L</a:t>
            </a:r>
            <a:r>
              <a:rPr sz="2800" lang="en-US">
                <a:solidFill>
                  <a:srgbClr val="FFFFFF"/>
                </a:solidFill>
              </a:rPr>
              <a:t>i</a:t>
            </a:r>
            <a:r>
              <a:rPr sz="2800" lang="en-US">
                <a:solidFill>
                  <a:srgbClr val="FFFFFF"/>
                </a:solidFill>
              </a:rPr>
              <a:t>v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s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r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aming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FFFFFF"/>
                </a:solidFill>
              </a:rPr>
              <a:t>-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U</a:t>
            </a:r>
            <a:r>
              <a:rPr sz="2800" lang="en-US">
                <a:solidFill>
                  <a:srgbClr val="FFFFFF"/>
                </a:solidFill>
              </a:rPr>
              <a:t>s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s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f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L</a:t>
            </a:r>
            <a:r>
              <a:rPr sz="2800" lang="en-US">
                <a:solidFill>
                  <a:srgbClr val="FFFFFF"/>
                </a:solidFill>
              </a:rPr>
              <a:t>i</a:t>
            </a:r>
            <a:r>
              <a:rPr sz="2800" lang="en-US">
                <a:solidFill>
                  <a:srgbClr val="FFFFFF"/>
                </a:solidFill>
              </a:rPr>
              <a:t>v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s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r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aming</a:t>
            </a:r>
            <a:r>
              <a:rPr sz="2800" lang="en-US">
                <a:solidFill>
                  <a:srgbClr val="FFFFFF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FFFFFF"/>
                </a:solidFill>
              </a:rPr>
              <a:t>-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C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m</a:t>
            </a:r>
            <a:r>
              <a:rPr sz="2800" lang="en-US">
                <a:solidFill>
                  <a:srgbClr val="FFFFFF"/>
                </a:solidFill>
              </a:rPr>
              <a:t>p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n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n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s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f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L</a:t>
            </a:r>
            <a:r>
              <a:rPr sz="2800" lang="en-US">
                <a:solidFill>
                  <a:srgbClr val="FFFFFF"/>
                </a:solidFill>
              </a:rPr>
              <a:t>i</a:t>
            </a:r>
            <a:r>
              <a:rPr sz="2800" lang="en-US">
                <a:solidFill>
                  <a:srgbClr val="FFFFFF"/>
                </a:solidFill>
              </a:rPr>
              <a:t>v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streaming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(</a:t>
            </a:r>
            <a:r>
              <a:rPr sz="2800" lang="en-US">
                <a:solidFill>
                  <a:srgbClr val="FFFFFF"/>
                </a:solidFill>
              </a:rPr>
              <a:t>H</a:t>
            </a:r>
            <a:r>
              <a:rPr sz="2800" lang="en-US">
                <a:solidFill>
                  <a:srgbClr val="FFFFFF"/>
                </a:solidFill>
              </a:rPr>
              <a:t>a</a:t>
            </a:r>
            <a:r>
              <a:rPr sz="2800" lang="en-US">
                <a:solidFill>
                  <a:srgbClr val="FFFFFF"/>
                </a:solidFill>
              </a:rPr>
              <a:t>r</a:t>
            </a:r>
            <a:r>
              <a:rPr sz="2800" lang="en-US">
                <a:solidFill>
                  <a:srgbClr val="FFFFFF"/>
                </a:solidFill>
              </a:rPr>
              <a:t>d</a:t>
            </a:r>
            <a:r>
              <a:rPr sz="2800" lang="en-US">
                <a:solidFill>
                  <a:srgbClr val="FFFFFF"/>
                </a:solidFill>
              </a:rPr>
              <a:t>w</a:t>
            </a:r>
            <a:r>
              <a:rPr sz="2800" lang="en-US">
                <a:solidFill>
                  <a:srgbClr val="FFFFFF"/>
                </a:solidFill>
              </a:rPr>
              <a:t>a</a:t>
            </a:r>
            <a:r>
              <a:rPr sz="2800" lang="en-US">
                <a:solidFill>
                  <a:srgbClr val="FFFFFF"/>
                </a:solidFill>
              </a:rPr>
              <a:t>re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and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S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f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w</a:t>
            </a:r>
            <a:r>
              <a:rPr sz="2800" lang="en-US">
                <a:solidFill>
                  <a:srgbClr val="FFFFFF"/>
                </a:solidFill>
              </a:rPr>
              <a:t>a</a:t>
            </a:r>
            <a:r>
              <a:rPr sz="2800" lang="en-US">
                <a:solidFill>
                  <a:srgbClr val="FFFFFF"/>
                </a:solidFill>
              </a:rPr>
              <a:t>re</a:t>
            </a:r>
            <a:r>
              <a:rPr sz="2800" lang="en-US">
                <a:solidFill>
                  <a:srgbClr val="FFFFFF"/>
                </a:solidFill>
              </a:rPr>
              <a:t>)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FFFFFF"/>
                </a:solidFill>
              </a:rPr>
              <a:t>-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c</a:t>
            </a:r>
            <a:r>
              <a:rPr sz="2800" lang="en-US">
                <a:solidFill>
                  <a:srgbClr val="FFFFFF"/>
                </a:solidFill>
              </a:rPr>
              <a:t>h</a:t>
            </a:r>
            <a:r>
              <a:rPr sz="2800" lang="en-US">
                <a:solidFill>
                  <a:srgbClr val="FFFFFF"/>
                </a:solidFill>
              </a:rPr>
              <a:t>n</a:t>
            </a:r>
            <a:r>
              <a:rPr sz="2800" lang="en-US">
                <a:solidFill>
                  <a:srgbClr val="FFFFFF"/>
                </a:solidFill>
              </a:rPr>
              <a:t>i</a:t>
            </a:r>
            <a:r>
              <a:rPr sz="2800" lang="en-US">
                <a:solidFill>
                  <a:srgbClr val="FFFFFF"/>
                </a:solidFill>
              </a:rPr>
              <a:t>c</a:t>
            </a:r>
            <a:r>
              <a:rPr sz="2800" lang="en-US">
                <a:solidFill>
                  <a:srgbClr val="FFFFFF"/>
                </a:solidFill>
              </a:rPr>
              <a:t>a</a:t>
            </a:r>
            <a:r>
              <a:rPr sz="2800" lang="en-US">
                <a:solidFill>
                  <a:srgbClr val="FFFFFF"/>
                </a:solidFill>
              </a:rPr>
              <a:t>l</a:t>
            </a:r>
            <a:r>
              <a:rPr sz="2800" lang="en-US">
                <a:solidFill>
                  <a:srgbClr val="FFFFFF"/>
                </a:solidFill>
              </a:rPr>
              <a:t>i</a:t>
            </a:r>
            <a:r>
              <a:rPr sz="2800" lang="en-US">
                <a:solidFill>
                  <a:srgbClr val="FFFFFF"/>
                </a:solidFill>
              </a:rPr>
              <a:t>ties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f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Livestreaming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(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r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u</a:t>
            </a:r>
            <a:r>
              <a:rPr sz="2800" lang="en-US">
                <a:solidFill>
                  <a:srgbClr val="FFFFFF"/>
                </a:solidFill>
              </a:rPr>
              <a:t>bleshooting</a:t>
            </a:r>
            <a:r>
              <a:rPr sz="2800" lang="en-US">
                <a:solidFill>
                  <a:srgbClr val="FFFFFF"/>
                </a:solidFill>
              </a:rPr>
              <a:t>)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FFFFFF"/>
                </a:solidFill>
              </a:rPr>
              <a:t>-</a:t>
            </a:r>
            <a:r>
              <a:rPr sz="2800" lang="en-US">
                <a:solidFill>
                  <a:srgbClr val="FFFFFF"/>
                </a:solidFill>
              </a:rPr>
              <a:t>H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w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s</a:t>
            </a:r>
            <a:r>
              <a:rPr sz="2800" lang="en-US">
                <a:solidFill>
                  <a:srgbClr val="FFFFFF"/>
                </a:solidFill>
              </a:rPr>
              <a:t>c</a:t>
            </a:r>
            <a:r>
              <a:rPr sz="2800" lang="en-US">
                <a:solidFill>
                  <a:srgbClr val="FFFFFF"/>
                </a:solidFill>
              </a:rPr>
              <a:t>h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dule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s</a:t>
            </a:r>
            <a:r>
              <a:rPr sz="2800" lang="en-US">
                <a:solidFill>
                  <a:srgbClr val="FFFFFF"/>
                </a:solidFill>
              </a:rPr>
              <a:t>t</a:t>
            </a:r>
            <a:r>
              <a:rPr sz="2800" lang="en-US">
                <a:solidFill>
                  <a:srgbClr val="FFFFFF"/>
                </a:solidFill>
              </a:rPr>
              <a:t>r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a</a:t>
            </a:r>
            <a:r>
              <a:rPr sz="2800" lang="en-US">
                <a:solidFill>
                  <a:srgbClr val="FFFFFF"/>
                </a:solidFill>
              </a:rPr>
              <a:t>m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a</a:t>
            </a:r>
            <a:r>
              <a:rPr sz="2800" lang="en-US">
                <a:solidFill>
                  <a:srgbClr val="FFFFFF"/>
                </a:solidFill>
              </a:rPr>
              <a:t>n</a:t>
            </a:r>
            <a:r>
              <a:rPr sz="2800" lang="en-US">
                <a:solidFill>
                  <a:srgbClr val="FFFFFF"/>
                </a:solidFill>
              </a:rPr>
              <a:t>d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G</a:t>
            </a:r>
            <a:r>
              <a:rPr sz="2800" lang="en-US">
                <a:solidFill>
                  <a:srgbClr val="FFFFFF"/>
                </a:solidFill>
              </a:rPr>
              <a:t>o</a:t>
            </a:r>
            <a:r>
              <a:rPr sz="2800" lang="en-US">
                <a:solidFill>
                  <a:srgbClr val="FFFFFF"/>
                </a:solidFill>
              </a:rPr>
              <a:t> </a:t>
            </a:r>
            <a:r>
              <a:rPr sz="2800" lang="en-US">
                <a:solidFill>
                  <a:srgbClr val="FFFFFF"/>
                </a:solidFill>
              </a:rPr>
              <a:t>L</a:t>
            </a:r>
            <a:r>
              <a:rPr sz="2800" lang="en-US">
                <a:solidFill>
                  <a:srgbClr val="FFFFFF"/>
                </a:solidFill>
              </a:rPr>
              <a:t>i</a:t>
            </a:r>
            <a:r>
              <a:rPr sz="2800" lang="en-US">
                <a:solidFill>
                  <a:srgbClr val="FFFFFF"/>
                </a:solidFill>
              </a:rPr>
              <a:t>v</a:t>
            </a:r>
            <a:r>
              <a:rPr sz="2800" lang="en-US">
                <a:solidFill>
                  <a:srgbClr val="FFFFFF"/>
                </a:solidFill>
              </a:rPr>
              <a:t>e</a:t>
            </a:r>
            <a:r>
              <a:rPr sz="2800" lang="en-US">
                <a:solidFill>
                  <a:srgbClr val="FFFFFF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6F6"/>
        </a:solidFill>
        <a:effectLst/>
      </p:bgPr>
    </p:bg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73" name=""/>
          <p:cNvSpPr txBox="1"/>
          <p:nvPr/>
        </p:nvSpPr>
        <p:spPr>
          <a:xfrm>
            <a:off x="207422" y="822959"/>
            <a:ext cx="8549148" cy="1348741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Local Area Network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L</a:t>
            </a:r>
            <a:r>
              <a:rPr b="1" sz="2800" lang="en-US">
                <a:solidFill>
                  <a:srgbClr val="000000"/>
                </a:solidFill>
              </a:rPr>
              <a:t>A</a:t>
            </a:r>
            <a:r>
              <a:rPr b="1" sz="2800" lang="en-US">
                <a:solidFill>
                  <a:srgbClr val="000000"/>
                </a:solidFill>
              </a:rPr>
              <a:t>N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
A network that connects devices within a limited area such as a home, office, church, or studio.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74" name=""/>
          <p:cNvSpPr txBox="1"/>
          <p:nvPr/>
        </p:nvSpPr>
        <p:spPr>
          <a:xfrm>
            <a:off x="263106" y="2413367"/>
            <a:ext cx="8617789" cy="21869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
</a:t>
            </a:r>
            <a:r>
              <a:rPr b="1" sz="2800" lang="en-US">
                <a:solidFill>
                  <a:srgbClr val="000000"/>
                </a:solidFill>
              </a:rPr>
              <a:t>Wide Area Network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W</a:t>
            </a:r>
            <a:r>
              <a:rPr b="1" sz="2800" lang="en-US">
                <a:solidFill>
                  <a:srgbClr val="000000"/>
                </a:solidFill>
              </a:rPr>
              <a:t>A</a:t>
            </a:r>
            <a:r>
              <a:rPr b="1" sz="2800" lang="en-US">
                <a:solidFill>
                  <a:srgbClr val="000000"/>
                </a:solidFill>
              </a:rPr>
              <a:t>N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
A network that connects multiple local networks over large geographic distances. The internet is the largest WAN.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6F6"/>
        </a:solidFill>
        <a:effectLst/>
      </p:bgPr>
    </p:bg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79" name=""/>
          <p:cNvSpPr txBox="1"/>
          <p:nvPr/>
        </p:nvSpPr>
        <p:spPr>
          <a:xfrm>
            <a:off x="181155" y="1059180"/>
            <a:ext cx="8609162" cy="13487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Uniform Resource Locator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U</a:t>
            </a:r>
            <a:r>
              <a:rPr b="1" sz="2800" lang="en-US">
                <a:solidFill>
                  <a:srgbClr val="000000"/>
                </a:solidFill>
              </a:rPr>
              <a:t>R</a:t>
            </a:r>
            <a:r>
              <a:rPr b="1" sz="2800" lang="en-US">
                <a:solidFill>
                  <a:srgbClr val="000000"/>
                </a:solidFill>
              </a:rPr>
              <a:t>L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The web address used to access a resource on the internet, such as a streaming server or website.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80" name=""/>
          <p:cNvSpPr txBox="1"/>
          <p:nvPr/>
        </p:nvSpPr>
        <p:spPr>
          <a:xfrm>
            <a:off x="181154" y="2644140"/>
            <a:ext cx="8445261" cy="21869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Central Processing Unit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C</a:t>
            </a:r>
            <a:r>
              <a:rPr b="1" sz="2800" lang="en-US">
                <a:solidFill>
                  <a:srgbClr val="000000"/>
                </a:solidFill>
              </a:rPr>
              <a:t>P</a:t>
            </a:r>
            <a:r>
              <a:rPr b="1" sz="2800" lang="en-US">
                <a:solidFill>
                  <a:srgbClr val="000000"/>
                </a:solidFill>
              </a:rPr>
              <a:t>U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
</a:t>
            </a:r>
            <a:r>
              <a:rPr sz="2800" lang="en-US">
                <a:solidFill>
                  <a:srgbClr val="000000"/>
                </a:solidFill>
              </a:rPr>
              <a:t>The main processor of a computer responsible for executing instructions and running software, including streaming applications</a:t>
            </a:r>
            <a:r>
              <a:rPr sz="2800" lang="en-US">
                <a:solidFill>
                  <a:srgbClr val="000000"/>
                </a:solidFill>
              </a:rPr>
              <a:t>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6F6"/>
        </a:solidFill>
        <a:effectLst/>
      </p:bgPr>
    </p:bg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85" name=""/>
          <p:cNvSpPr txBox="1"/>
          <p:nvPr/>
        </p:nvSpPr>
        <p:spPr>
          <a:xfrm>
            <a:off x="241538" y="822960"/>
            <a:ext cx="8842076" cy="17678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Domain Name System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N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The system that translates website names (such as youtube.com) into IP addresses that computers can understand</a:t>
            </a:r>
            <a:r>
              <a:rPr sz="2800" lang="en-US">
                <a:solidFill>
                  <a:srgbClr val="000000"/>
                </a:solidFill>
              </a:rPr>
              <a:t>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86" name=""/>
          <p:cNvSpPr txBox="1"/>
          <p:nvPr/>
        </p:nvSpPr>
        <p:spPr>
          <a:xfrm>
            <a:off x="241537" y="2590800"/>
            <a:ext cx="8315864" cy="17678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Graphics Processing Unit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G</a:t>
            </a:r>
            <a:r>
              <a:rPr b="1" sz="2800" lang="en-US">
                <a:solidFill>
                  <a:srgbClr val="000000"/>
                </a:solidFill>
              </a:rPr>
              <a:t>P</a:t>
            </a:r>
            <a:r>
              <a:rPr b="1" sz="2800" lang="en-US">
                <a:solidFill>
                  <a:srgbClr val="000000"/>
                </a:solidFill>
              </a:rPr>
              <a:t>U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A specialized processor that handles graphics rendering and hardware video encoding, reducing the workload on the CPU.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91" name=""/>
          <p:cNvSpPr txBox="1"/>
          <p:nvPr/>
        </p:nvSpPr>
        <p:spPr>
          <a:xfrm>
            <a:off x="207034" y="822960"/>
            <a:ext cx="8591910" cy="13487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Random Access Memory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R</a:t>
            </a:r>
            <a:r>
              <a:rPr b="1" sz="2800" lang="en-US">
                <a:solidFill>
                  <a:srgbClr val="000000"/>
                </a:solidFill>
              </a:rPr>
              <a:t>A</a:t>
            </a:r>
            <a:r>
              <a:rPr b="1" sz="2800" lang="en-US">
                <a:solidFill>
                  <a:srgbClr val="000000"/>
                </a:solidFill>
              </a:rPr>
              <a:t>M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Temporary memory that stores data for active programs, allowing fast access while streaming</a:t>
            </a:r>
            <a:r>
              <a:rPr sz="2800" lang="en-US">
                <a:solidFill>
                  <a:srgbClr val="000000"/>
                </a:solidFill>
              </a:rPr>
              <a:t>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92" name=""/>
          <p:cNvSpPr txBox="1"/>
          <p:nvPr/>
        </p:nvSpPr>
        <p:spPr>
          <a:xfrm>
            <a:off x="250165" y="2571750"/>
            <a:ext cx="8893834" cy="1348740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Solid-State Drive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A high-speed storage device that loads software and records video much faster than traditional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97" name=""/>
          <p:cNvSpPr txBox="1"/>
          <p:nvPr/>
        </p:nvSpPr>
        <p:spPr>
          <a:xfrm>
            <a:off x="163900" y="822960"/>
            <a:ext cx="8764438" cy="13487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Hard Disk Drive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H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A traditional mechanical storage device used for storing videos and other files.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98" name=""/>
          <p:cNvSpPr txBox="1"/>
          <p:nvPr/>
        </p:nvSpPr>
        <p:spPr>
          <a:xfrm>
            <a:off x="163899" y="2747812"/>
            <a:ext cx="9041907" cy="13487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Open Broadcaster Software (officially OBS Studio)</a:t>
            </a:r>
            <a:r>
              <a:rPr sz="2800" lang="en-US">
                <a:solidFill>
                  <a:srgbClr val="000000"/>
                </a:solidFill>
              </a:rPr>
              <a:t>
A free, open-source application used for recording and live streaming.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0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703" name=""/>
          <p:cNvSpPr txBox="1"/>
          <p:nvPr/>
        </p:nvSpPr>
        <p:spPr>
          <a:xfrm>
            <a:off x="193160" y="1105641"/>
            <a:ext cx="8842075" cy="17678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Megabits Per Se</a:t>
            </a:r>
            <a:r>
              <a:rPr b="1" sz="2800" lang="en-US">
                <a:solidFill>
                  <a:srgbClr val="000000"/>
                </a:solidFill>
              </a:rPr>
              <a:t>cond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M</a:t>
            </a:r>
            <a:r>
              <a:rPr b="1" sz="2800" lang="en-US">
                <a:solidFill>
                  <a:srgbClr val="000000"/>
                </a:solidFill>
              </a:rPr>
              <a:t>b</a:t>
            </a:r>
            <a:r>
              <a:rPr b="1" sz="2800" lang="en-US">
                <a:solidFill>
                  <a:srgbClr val="000000"/>
                </a:solidFill>
              </a:rPr>
              <a:t>p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A unit that measures data transfer speed, commonly used to describe internet upload/download speeds and streaming bitrates.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704" name=""/>
          <p:cNvSpPr txBox="1"/>
          <p:nvPr/>
        </p:nvSpPr>
        <p:spPr>
          <a:xfrm>
            <a:off x="153406" y="3156163"/>
            <a:ext cx="8921583" cy="13487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Gigabits Per Second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G</a:t>
            </a:r>
            <a:r>
              <a:rPr b="1" sz="2800" lang="en-US">
                <a:solidFill>
                  <a:srgbClr val="000000"/>
                </a:solidFill>
              </a:rPr>
              <a:t>b</a:t>
            </a:r>
            <a:r>
              <a:rPr b="1" sz="2800" lang="en-US">
                <a:solidFill>
                  <a:srgbClr val="000000"/>
                </a:solidFill>
              </a:rPr>
              <a:t>p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A higher-speed data transfer unit equal to 1,000 Mbps, used for high-speed internet and networking.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709" name=""/>
          <p:cNvSpPr txBox="1"/>
          <p:nvPr/>
        </p:nvSpPr>
        <p:spPr>
          <a:xfrm>
            <a:off x="228600" y="1059144"/>
            <a:ext cx="8773065" cy="34442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Resolution </a:t>
            </a:r>
            <a:r>
              <a:rPr sz="2800" lang="en-US">
                <a:solidFill>
                  <a:srgbClr val="000000"/>
                </a:solidFill>
              </a:rPr>
              <a:t>– The number of pixels in a video (e.g., 1920 × 1080).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Aspect Ratio </a:t>
            </a:r>
            <a:r>
              <a:rPr sz="2800" lang="en-US">
                <a:solidFill>
                  <a:srgbClr val="000000"/>
                </a:solidFill>
              </a:rPr>
              <a:t>– The proportional relationship between </a:t>
            </a:r>
            <a:r>
              <a:rPr sz="2800" lang="en-US">
                <a:solidFill>
                  <a:srgbClr val="000000"/>
                </a:solidFill>
              </a:rPr>
              <a:t>a video's width and height (e.g., 16:9).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Bitrate – </a:t>
            </a:r>
            <a:r>
              <a:rPr sz="2800" lang="en-US">
                <a:solidFill>
                  <a:srgbClr val="000000"/>
                </a:solidFill>
              </a:rPr>
              <a:t>The amount of data transmitted per second in a video or audio stream.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714" name=""/>
          <p:cNvSpPr txBox="1"/>
          <p:nvPr/>
        </p:nvSpPr>
        <p:spPr>
          <a:xfrm>
            <a:off x="390413" y="1114264"/>
            <a:ext cx="8363175" cy="34442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Codec </a:t>
            </a:r>
            <a:r>
              <a:rPr sz="2800" lang="en-US">
                <a:solidFill>
                  <a:srgbClr val="000000"/>
                </a:solidFill>
              </a:rPr>
              <a:t>– Software or hardware that compresses and decompresses digital audio or video.
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Encoder –</a:t>
            </a:r>
            <a:r>
              <a:rPr sz="2800" lang="en-US">
                <a:solidFill>
                  <a:srgbClr val="000000"/>
                </a:solidFill>
              </a:rPr>
              <a:t> A device or software that converts raw video into a streamable format.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
</a:t>
            </a:r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Decoder </a:t>
            </a:r>
            <a:r>
              <a:rPr sz="2800" lang="en-US">
                <a:solidFill>
                  <a:srgbClr val="000000"/>
                </a:solidFill>
              </a:rPr>
              <a:t>– A device or software that converts encoded video back into viewable conten</a:t>
            </a:r>
            <a:r>
              <a:rPr sz="2800" lang="en-US">
                <a:solidFill>
                  <a:srgbClr val="000000"/>
                </a:solidFill>
              </a:rPr>
              <a:t>t</a:t>
            </a:r>
            <a:r>
              <a:rPr sz="2800" lang="en-US">
                <a:solidFill>
                  <a:srgbClr val="000000"/>
                </a:solidFill>
              </a:rPr>
              <a:t>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  <p:txBody>
          <a:bodyPr/>
          <a:p>
            <a:r>
              <a:rPr altLang="en-US" b="1" sz="2800" lang="en-US"/>
              <a:t>MODULE 5: INTERNET REQUIREMENTS</a:t>
            </a:r>
            <a:r>
              <a:rPr altLang="en-US" b="1" sz="2800" lang="en-US"/>
              <a:t> </a:t>
            </a:r>
            <a:r>
              <a:rPr altLang="en-US" b="1" sz="2800" lang="en-US"/>
              <a:t>F</a:t>
            </a:r>
            <a:r>
              <a:rPr altLang="en-US" b="1" sz="2800" lang="en-US"/>
              <a:t>O</a:t>
            </a:r>
            <a:r>
              <a:rPr altLang="en-US" b="1" sz="2800" lang="en-US"/>
              <a:t>R</a:t>
            </a:r>
            <a:r>
              <a:rPr altLang="en-US" b="1" sz="2800" lang="en-US"/>
              <a:t> </a:t>
            </a:r>
            <a:r>
              <a:rPr altLang="en-US" b="1" sz="2800" lang="en-US"/>
              <a:t>L</a:t>
            </a:r>
            <a:r>
              <a:rPr altLang="en-US" b="1" sz="2800" lang="en-US"/>
              <a:t>I</a:t>
            </a:r>
            <a:r>
              <a:rPr altLang="en-US" b="1" sz="2800" lang="en-US"/>
              <a:t>VE</a:t>
            </a:r>
            <a:r>
              <a:rPr altLang="en-US" b="1" sz="2800" lang="en-US"/>
              <a:t> </a:t>
            </a:r>
            <a:r>
              <a:rPr altLang="en-US" b="1" sz="2800" lang="en-US"/>
              <a:t>STREAMINNG</a:t>
            </a:r>
            <a:r>
              <a:rPr altLang="en-US" b="1" sz="2800" lang="en-US"/>
              <a:t> </a:t>
            </a:r>
            <a:endParaRPr altLang="en-US" lang="zh-CN"/>
          </a:p>
        </p:txBody>
      </p:sp>
      <p:sp>
        <p:nvSpPr>
          <p:cNvPr id="1048719" name=""/>
          <p:cNvSpPr txBox="1"/>
          <p:nvPr/>
        </p:nvSpPr>
        <p:spPr>
          <a:xfrm>
            <a:off x="207033" y="1004005"/>
            <a:ext cx="8466247" cy="2606040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Recommended Upload Speeds</a:t>
            </a:r>
            <a:endParaRPr b="1"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720p 5–10 Mbps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1080p 10–20 Mbps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4K 25–50 Mbps</a:t>
            </a:r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720" name=""/>
          <p:cNvSpPr txBox="1"/>
          <p:nvPr/>
        </p:nvSpPr>
        <p:spPr>
          <a:xfrm>
            <a:off x="207033" y="2771845"/>
            <a:ext cx="8611497" cy="2186940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B</a:t>
            </a:r>
            <a:r>
              <a:rPr b="1" sz="2800" lang="en-US">
                <a:solidFill>
                  <a:srgbClr val="000000"/>
                </a:solidFill>
              </a:rPr>
              <a:t>e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t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I</a:t>
            </a:r>
            <a:r>
              <a:rPr b="1" sz="2800" lang="en-US">
                <a:solidFill>
                  <a:srgbClr val="000000"/>
                </a:solidFill>
              </a:rPr>
              <a:t>n</a:t>
            </a:r>
            <a:r>
              <a:rPr b="1" sz="2800" lang="en-US">
                <a:solidFill>
                  <a:srgbClr val="000000"/>
                </a:solidFill>
              </a:rPr>
              <a:t>t</a:t>
            </a:r>
            <a:r>
              <a:rPr b="1" sz="2800" lang="en-US">
                <a:solidFill>
                  <a:srgbClr val="000000"/>
                </a:solidFill>
              </a:rPr>
              <a:t>e</a:t>
            </a:r>
            <a:r>
              <a:rPr b="1" sz="2800" lang="en-US">
                <a:solidFill>
                  <a:srgbClr val="000000"/>
                </a:solidFill>
              </a:rPr>
              <a:t>r</a:t>
            </a:r>
            <a:r>
              <a:rPr b="1" sz="2800" lang="en-US">
                <a:solidFill>
                  <a:srgbClr val="000000"/>
                </a:solidFill>
              </a:rPr>
              <a:t>n</a:t>
            </a:r>
            <a:r>
              <a:rPr b="1" sz="2800" lang="en-US">
                <a:solidFill>
                  <a:srgbClr val="000000"/>
                </a:solidFill>
              </a:rPr>
              <a:t>e</a:t>
            </a:r>
            <a:r>
              <a:rPr b="1" sz="2800" lang="en-US">
                <a:solidFill>
                  <a:srgbClr val="000000"/>
                </a:solidFill>
              </a:rPr>
              <a:t>t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Fiber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Starlink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Dedicated Broadband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Bonded Internet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Shape 0"/>
          <p:cNvSpPr/>
          <p:nvPr/>
        </p:nvSpPr>
        <p:spPr>
          <a:xfrm>
            <a:off x="-46383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  <p:txBody>
          <a:bodyPr/>
          <a:p>
            <a:r>
              <a:rPr altLang="en-US" b="1" sz="3200" lang="en-US"/>
              <a:t>MODULE 6: LIVE STREAMING HARDWARE</a:t>
            </a:r>
            <a:endParaRPr altLang="en-US" lang="zh-CN"/>
          </a:p>
        </p:txBody>
      </p:sp>
      <p:sp>
        <p:nvSpPr>
          <p:cNvPr id="1048725" name="Content Placeholder 2"/>
          <p:cNvSpPr>
            <a:spLocks noGrp="1"/>
          </p:cNvSpPr>
          <p:nvPr/>
        </p:nvSpPr>
        <p:spPr>
          <a:xfrm>
            <a:off x="146650" y="822960"/>
            <a:ext cx="8983569" cy="4525963"/>
          </a:xfrm>
          <a:prstGeom prst="rect"/>
        </p:spPr>
        <p:txBody>
          <a:bodyPr bIns="45720" lIns="91440" rIns="91440" rtlCol="0" tIns="45720" vert="horz">
            <a:normAutofit/>
          </a:bodyPr>
          <a:lstStyle>
            <a:lvl1pPr algn="l" defTabSz="457200" eaLnBrk="1" hangingPunct="1" indent="-342900" latinLnBrk="0" marL="342900" rtl="0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457200" eaLnBrk="1" hangingPunct="1" indent="-285750" latinLnBrk="0" marL="742950" rtl="0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457200" eaLnBrk="1" hangingPunct="1" indent="-228600" latinLnBrk="0" marL="1143000" rtl="0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457200" eaLnBrk="1" hangingPunct="1" indent="-228600" latinLnBrk="0" marL="1600200" rtl="0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457200" eaLnBrk="1" hangingPunct="1" indent="-228600" latinLnBrk="0" marL="2057400" rtl="0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457200" eaLnBrk="1" hangingPunct="1" indent="-228600" latinLnBrk="0" marL="25146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457200" eaLnBrk="1" hangingPunct="1" indent="-228600" latinLnBrk="0" marL="29718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457200" eaLnBrk="1" hangingPunct="1" indent="-228600" latinLnBrk="0" marL="34290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457200" eaLnBrk="1" hangingPunct="1" indent="-228600" latinLnBrk="0" marL="38862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marL="0">
              <a:buNone/>
              <a:defRPr sz="1600"/>
            </a:pPr>
            <a:r>
              <a:rPr b="1" dirty="0" sz="2000" lang="en-US"/>
              <a:t>-</a:t>
            </a:r>
            <a:r>
              <a:rPr b="1" dirty="0" sz="2000" lang="en-US"/>
              <a:t> </a:t>
            </a:r>
            <a:r>
              <a:rPr b="1" dirty="0" sz="2000" lang="en-US"/>
              <a:t>Cameras</a:t>
            </a:r>
            <a:r>
              <a:rPr b="1" dirty="0" sz="2000" lang="en-US"/>
              <a:t>:</a:t>
            </a:r>
            <a:r>
              <a:rPr b="1" dirty="0" sz="2000" lang="en-US"/>
              <a:t> </a:t>
            </a:r>
            <a:r>
              <a:rPr b="0" dirty="0" sz="2000" lang="en-US"/>
              <a:t>DSLR</a:t>
            </a:r>
            <a:r>
              <a:rPr b="0" dirty="0" sz="2000" lang="en-US"/>
              <a:t>,</a:t>
            </a:r>
            <a:r>
              <a:rPr b="0" dirty="0" sz="2000" lang="en-US"/>
              <a:t>Mirrorless</a:t>
            </a:r>
            <a:r>
              <a:rPr b="0" dirty="0" sz="2000" lang="en-US"/>
              <a:t>,</a:t>
            </a:r>
            <a:r>
              <a:rPr b="0" dirty="0" sz="2000" lang="en-US"/>
              <a:t>Camcorder</a:t>
            </a:r>
            <a:r>
              <a:rPr b="0" dirty="0" sz="2000" lang="en-US"/>
              <a:t>,</a:t>
            </a:r>
            <a:r>
              <a:rPr b="0" dirty="0" sz="2000" lang="en-US"/>
              <a:t>PTZ Camera</a:t>
            </a:r>
            <a:r>
              <a:rPr b="0" dirty="0" sz="2000" lang="en-US"/>
              <a:t>,</a:t>
            </a:r>
            <a:r>
              <a:rPr b="0" dirty="0" sz="2000" lang="en-US"/>
              <a:t>Cinema Camera</a:t>
            </a:r>
            <a:r>
              <a:rPr b="0" dirty="0" sz="2000" lang="en-US"/>
              <a:t>,</a:t>
            </a:r>
            <a:r>
              <a:rPr b="0" dirty="0" sz="2000" lang="en-US"/>
              <a:t>Smartphones</a:t>
            </a:r>
            <a:r>
              <a:rPr b="0" dirty="0" sz="2000" lang="en-US"/>
              <a:t>.</a:t>
            </a:r>
            <a:endParaRPr dirty="0" sz="2000" lang="en-GB"/>
          </a:p>
          <a:p>
            <a:pPr indent="0" marL="0">
              <a:buNone/>
              <a:defRPr sz="1600"/>
            </a:pPr>
            <a:r>
              <a:rPr b="0" dirty="0" sz="2000" lang="en-US"/>
              <a:t> </a:t>
            </a:r>
            <a:endParaRPr dirty="0" sz="2000" lang="en-GB"/>
          </a:p>
        </p:txBody>
      </p:sp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761324" y="1744228"/>
            <a:ext cx="6204407" cy="3225330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6F6"/>
        </a:solidFill>
        <a:effectLst/>
      </p:bgPr>
    </p:bg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23" name="Text 1"/>
          <p:cNvSpPr/>
          <p:nvPr/>
        </p:nvSpPr>
        <p:spPr>
          <a:xfrm>
            <a:off x="365760" y="0"/>
            <a:ext cx="841248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b="1" dirty="0" sz="2400" lang="en-US"/>
          </a:p>
        </p:txBody>
      </p:sp>
      <p:sp>
        <p:nvSpPr>
          <p:cNvPr id="1048624" name="Text 4"/>
          <p:cNvSpPr/>
          <p:nvPr/>
        </p:nvSpPr>
        <p:spPr>
          <a:xfrm>
            <a:off x="365760" y="973359"/>
            <a:ext cx="62678144" cy="4567732"/>
          </a:xfrm>
          <a:prstGeom prst="rect"/>
          <a:noFill/>
        </p:spPr>
        <p:txBody>
          <a:bodyPr anchor="ctr" rtlCol="0" wrap="square"/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What is Live Streaming?</a:t>
            </a:r>
            <a:endParaRPr b="1" dirty="0" sz="1600" lang="en-US">
              <a:latin typeface="Arial"/>
              <a:ea typeface="Arial"/>
            </a:endParaRPr>
          </a:p>
          <a:p>
            <a:pPr algn="l" indent="0" marL="0">
              <a:buNone/>
            </a:pPr>
            <a:endParaRPr dirty="0" sz="16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Live streaming is the process of transmitting audio and video over the internet in real time, </a:t>
            </a:r>
            <a:endParaRPr b="1" dirty="0" sz="16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allowing viewers to watch events as they happen without downloading the content first.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Examples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Church services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Conferences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Weddings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Concerts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Sports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Online classes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Podcast broadcasts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News coverage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Product launches</a:t>
            </a:r>
            <a:endParaRPr b="1" dirty="0" sz="1200" lang="en-US">
              <a:latin typeface="Arial"/>
              <a:ea typeface="Arial"/>
            </a:endParaRPr>
          </a:p>
          <a:p>
            <a:pPr algn="l" indent="0" marL="0">
              <a:buNone/>
            </a:pPr>
            <a:r>
              <a:rPr b="1" dirty="0" sz="1400" lang="en-US">
                <a:latin typeface="Arial"/>
                <a:ea typeface="Arial"/>
                <a:cs typeface="Arial"/>
              </a:rPr>
              <a:t>Gaming</a:t>
            </a:r>
            <a:endParaRPr b="1" dirty="0" sz="1200" lang="en-US"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Shape 0"/>
          <p:cNvSpPr/>
          <p:nvPr/>
        </p:nvSpPr>
        <p:spPr>
          <a:xfrm>
            <a:off x="-46383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730" name=""/>
          <p:cNvSpPr txBox="1"/>
          <p:nvPr/>
        </p:nvSpPr>
        <p:spPr>
          <a:xfrm>
            <a:off x="0" y="822959"/>
            <a:ext cx="9250843" cy="929639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Video Switchers</a:t>
            </a:r>
            <a:r>
              <a:rPr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ATEM Mini</a:t>
            </a:r>
            <a:r>
              <a:rPr sz="2800" lang="en-US">
                <a:solidFill>
                  <a:srgbClr val="000000"/>
                </a:solidFill>
              </a:rPr>
              <a:t>,</a:t>
            </a:r>
            <a:r>
              <a:rPr sz="2800" lang="en-US">
                <a:solidFill>
                  <a:srgbClr val="000000"/>
                </a:solidFill>
              </a:rPr>
              <a:t>Roland</a:t>
            </a:r>
            <a:r>
              <a:rPr sz="2800" lang="en-US">
                <a:solidFill>
                  <a:srgbClr val="000000"/>
                </a:solidFill>
              </a:rPr>
              <a:t>,</a:t>
            </a:r>
            <a:r>
              <a:rPr sz="2800" lang="en-US">
                <a:solidFill>
                  <a:srgbClr val="000000"/>
                </a:solidFill>
              </a:rPr>
              <a:t>vMix Call</a:t>
            </a:r>
            <a:r>
              <a:rPr sz="2800" lang="en-US">
                <a:solidFill>
                  <a:srgbClr val="000000"/>
                </a:solidFill>
              </a:rPr>
              <a:t>,</a:t>
            </a:r>
            <a:r>
              <a:rPr sz="2800" lang="en-US">
                <a:solidFill>
                  <a:srgbClr val="000000"/>
                </a:solidFill>
              </a:rPr>
              <a:t>Tricaster</a:t>
            </a:r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</p:txBody>
      </p:sp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596053" y="1752597"/>
            <a:ext cx="5859128" cy="2912560"/>
          </a:xfrm>
          <a:prstGeom prst="rect"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Shape 0"/>
          <p:cNvSpPr/>
          <p:nvPr/>
        </p:nvSpPr>
        <p:spPr>
          <a:xfrm>
            <a:off x="-46383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735" name="Content Placeholder 2"/>
          <p:cNvSpPr>
            <a:spLocks noGrp="1"/>
          </p:cNvSpPr>
          <p:nvPr/>
        </p:nvSpPr>
        <p:spPr>
          <a:xfrm>
            <a:off x="301923" y="1002612"/>
            <a:ext cx="8376249" cy="4039773"/>
          </a:xfrm>
          <a:prstGeom prst="rect"/>
        </p:spPr>
        <p:txBody>
          <a:bodyPr bIns="45720" lIns="91440" rIns="91440" rtlCol="0" tIns="45720" vert="horz">
            <a:normAutofit/>
          </a:bodyPr>
          <a:lstStyle>
            <a:lvl1pPr algn="l" defTabSz="457200" eaLnBrk="1" hangingPunct="1" indent="-342900" latinLnBrk="0" marL="342900" rtl="0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457200" eaLnBrk="1" hangingPunct="1" indent="-285750" latinLnBrk="0" marL="742950" rtl="0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457200" eaLnBrk="1" hangingPunct="1" indent="-228600" latinLnBrk="0" marL="1143000" rtl="0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457200" eaLnBrk="1" hangingPunct="1" indent="-228600" latinLnBrk="0" marL="1600200" rtl="0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457200" eaLnBrk="1" hangingPunct="1" indent="-228600" latinLnBrk="0" marL="2057400" rtl="0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457200" eaLnBrk="1" hangingPunct="1" indent="-228600" latinLnBrk="0" marL="25146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457200" eaLnBrk="1" hangingPunct="1" indent="-228600" latinLnBrk="0" marL="29718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457200" eaLnBrk="1" hangingPunct="1" indent="-228600" latinLnBrk="0" marL="34290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457200" eaLnBrk="1" hangingPunct="1" indent="-228600" latinLnBrk="0" marL="38862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marL="0">
              <a:buNone/>
              <a:defRPr sz="1600"/>
            </a:pPr>
            <a:r>
              <a:rPr dirty="0" sz="2000" lang="en-US"/>
              <a:t>-</a:t>
            </a:r>
            <a:endParaRPr dirty="0" sz="2000" lang="en-GB"/>
          </a:p>
        </p:txBody>
      </p:sp>
      <p:sp>
        <p:nvSpPr>
          <p:cNvPr id="1048736" name=""/>
          <p:cNvSpPr txBox="1"/>
          <p:nvPr/>
        </p:nvSpPr>
        <p:spPr>
          <a:xfrm>
            <a:off x="198481" y="1002611"/>
            <a:ext cx="8540153" cy="929640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Capture Cards</a:t>
            </a:r>
            <a:r>
              <a:rPr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Elgato</a:t>
            </a:r>
            <a:r>
              <a:rPr sz="2800" lang="en-US">
                <a:solidFill>
                  <a:srgbClr val="000000"/>
                </a:solidFill>
              </a:rPr>
              <a:t>,</a:t>
            </a:r>
            <a:r>
              <a:rPr sz="2800" lang="en-US">
                <a:solidFill>
                  <a:srgbClr val="000000"/>
                </a:solidFill>
              </a:rPr>
              <a:t>Blackmagic</a:t>
            </a:r>
            <a:r>
              <a:rPr sz="2800" lang="en-US">
                <a:solidFill>
                  <a:srgbClr val="000000"/>
                </a:solidFill>
              </a:rPr>
              <a:t>,</a:t>
            </a:r>
            <a:r>
              <a:rPr sz="2800" lang="en-US">
                <a:solidFill>
                  <a:srgbClr val="000000"/>
                </a:solidFill>
              </a:rPr>
              <a:t>Magewell</a:t>
            </a:r>
            <a:r>
              <a:rPr sz="2800" lang="en-US">
                <a:solidFill>
                  <a:srgbClr val="000000"/>
                </a:solidFill>
              </a:rPr>
              <a:t>,</a:t>
            </a:r>
            <a:r>
              <a:rPr sz="2800" lang="en-US">
                <a:solidFill>
                  <a:srgbClr val="000000"/>
                </a:solidFill>
              </a:rPr>
              <a:t>AVerMedia</a:t>
            </a:r>
            <a:endParaRPr sz="2800" lang="en-US">
              <a:solidFill>
                <a:srgbClr val="000000"/>
              </a:solidFill>
            </a:endParaRPr>
          </a:p>
        </p:txBody>
      </p:sp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881703" y="1932250"/>
            <a:ext cx="5173708" cy="3114749"/>
          </a:xfrm>
          <a:prstGeom prst="rect"/>
        </p:spPr>
      </p:pic>
      <p:sp>
        <p:nvSpPr>
          <p:cNvPr id="1048737" name=""/>
          <p:cNvSpPr txBox="1"/>
          <p:nvPr/>
        </p:nvSpPr>
        <p:spPr>
          <a:xfrm>
            <a:off x="2572000" y="2362200"/>
            <a:ext cx="4000000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/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Shape 0"/>
          <p:cNvSpPr/>
          <p:nvPr/>
        </p:nvSpPr>
        <p:spPr>
          <a:xfrm>
            <a:off x="-46383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742" name="Content Placeholder 2"/>
          <p:cNvSpPr>
            <a:spLocks noGrp="1"/>
          </p:cNvSpPr>
          <p:nvPr/>
        </p:nvSpPr>
        <p:spPr>
          <a:xfrm>
            <a:off x="175801" y="952087"/>
            <a:ext cx="8260834" cy="4543140"/>
          </a:xfrm>
          <a:prstGeom prst="rect"/>
        </p:spPr>
        <p:txBody>
          <a:bodyPr bIns="45720" lIns="91440" rIns="91440" rtlCol="0" tIns="45720" vert="horz">
            <a:normAutofit/>
          </a:bodyPr>
          <a:lstStyle>
            <a:lvl1pPr algn="l" defTabSz="457200" eaLnBrk="1" hangingPunct="1" indent="-342900" latinLnBrk="0" marL="342900" rtl="0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457200" eaLnBrk="1" hangingPunct="1" indent="-285750" latinLnBrk="0" marL="742950" rtl="0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457200" eaLnBrk="1" hangingPunct="1" indent="-228600" latinLnBrk="0" marL="1143000" rtl="0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457200" eaLnBrk="1" hangingPunct="1" indent="-228600" latinLnBrk="0" marL="1600200" rtl="0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457200" eaLnBrk="1" hangingPunct="1" indent="-228600" latinLnBrk="0" marL="2057400" rtl="0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457200" eaLnBrk="1" hangingPunct="1" indent="-228600" latinLnBrk="0" marL="25146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457200" eaLnBrk="1" hangingPunct="1" indent="-228600" latinLnBrk="0" marL="29718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457200" eaLnBrk="1" hangingPunct="1" indent="-228600" latinLnBrk="0" marL="34290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457200" eaLnBrk="1" hangingPunct="1" indent="-228600" latinLnBrk="0" marL="38862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marL="0">
              <a:buNone/>
              <a:defRPr sz="1600"/>
            </a:pPr>
            <a:r>
              <a:rPr b="1" dirty="0" sz="2000" lang="en-GB"/>
              <a:t>Audio Interface</a:t>
            </a:r>
            <a:r>
              <a:rPr dirty="0" sz="2000" lang="en-GB"/>
              <a:t>s</a:t>
            </a:r>
            <a:r>
              <a:rPr dirty="0" sz="2000" lang="en-US"/>
              <a:t>:</a:t>
            </a:r>
            <a:r>
              <a:rPr dirty="0" sz="2000" lang="en-US"/>
              <a:t> </a:t>
            </a:r>
            <a:r>
              <a:rPr dirty="0" sz="2000" lang="en-GB"/>
              <a:t>Focusrite</a:t>
            </a:r>
            <a:r>
              <a:rPr dirty="0" sz="2000" lang="en-US"/>
              <a:t>,</a:t>
            </a:r>
            <a:r>
              <a:rPr dirty="0" sz="2000" lang="en-GB"/>
              <a:t>Teyun</a:t>
            </a:r>
            <a:r>
              <a:rPr dirty="0" sz="2000" lang="en-US"/>
              <a:t>,</a:t>
            </a:r>
            <a:r>
              <a:rPr dirty="0" sz="2000" lang="en-GB"/>
              <a:t>Yamaha</a:t>
            </a:r>
            <a:r>
              <a:rPr dirty="0" sz="2000" lang="en-US"/>
              <a:t>,</a:t>
            </a:r>
            <a:r>
              <a:rPr dirty="0" sz="2000" lang="en-GB"/>
              <a:t>Behringer</a:t>
            </a:r>
            <a:endParaRPr dirty="0" sz="2000" lang="en-GB"/>
          </a:p>
        </p:txBody>
      </p:sp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116600" y="2029857"/>
            <a:ext cx="6379234" cy="2674187"/>
          </a:xfrm>
          <a:prstGeom prst="rect"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1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6" name="Shape 0"/>
          <p:cNvSpPr/>
          <p:nvPr/>
        </p:nvSpPr>
        <p:spPr>
          <a:xfrm>
            <a:off x="331176" y="94389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747" name="Content Placeholder 2"/>
          <p:cNvSpPr>
            <a:spLocks noGrp="1"/>
          </p:cNvSpPr>
          <p:nvPr/>
        </p:nvSpPr>
        <p:spPr>
          <a:xfrm>
            <a:off x="331175" y="917349"/>
            <a:ext cx="7694762" cy="4231822"/>
          </a:xfrm>
          <a:prstGeom prst="rect"/>
        </p:spPr>
        <p:txBody>
          <a:bodyPr bIns="45720" lIns="91440" rIns="91440" rtlCol="0" tIns="45720" vert="horz">
            <a:normAutofit/>
          </a:bodyPr>
          <a:lstStyle>
            <a:lvl1pPr algn="l" defTabSz="457200" eaLnBrk="1" hangingPunct="1" indent="-342900" latinLnBrk="0" marL="342900" rtl="0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457200" eaLnBrk="1" hangingPunct="1" indent="-285750" latinLnBrk="0" marL="742950" rtl="0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457200" eaLnBrk="1" hangingPunct="1" indent="-228600" latinLnBrk="0" marL="1143000" rtl="0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457200" eaLnBrk="1" hangingPunct="1" indent="-228600" latinLnBrk="0" marL="1600200" rtl="0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457200" eaLnBrk="1" hangingPunct="1" indent="-228600" latinLnBrk="0" marL="2057400" rtl="0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457200" eaLnBrk="1" hangingPunct="1" indent="-228600" latinLnBrk="0" marL="25146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457200" eaLnBrk="1" hangingPunct="1" indent="-228600" latinLnBrk="0" marL="29718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457200" eaLnBrk="1" hangingPunct="1" indent="-228600" latinLnBrk="0" marL="34290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457200" eaLnBrk="1" hangingPunct="1" indent="-228600" latinLnBrk="0" marL="3886200" rtl="0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marL="0">
              <a:buNone/>
              <a:defRPr sz="1600"/>
            </a:pPr>
            <a:r>
              <a:rPr b="1" dirty="0" sz="2000" lang="en-GB"/>
              <a:t>Computers</a:t>
            </a:r>
            <a:r>
              <a:rPr dirty="0" sz="2000" lang="en-US"/>
              <a:t>:</a:t>
            </a:r>
            <a:r>
              <a:rPr dirty="0" sz="2000" lang="en-US"/>
              <a:t> </a:t>
            </a:r>
            <a:r>
              <a:rPr dirty="0" sz="2000" lang="en-GB"/>
              <a:t>Minimum</a:t>
            </a:r>
            <a:r>
              <a:rPr dirty="0" sz="2000" lang="en-US"/>
              <a:t> </a:t>
            </a:r>
            <a:r>
              <a:rPr dirty="0" sz="2000" lang="en-GB"/>
              <a:t>Core i5</a:t>
            </a:r>
            <a:endParaRPr dirty="0" sz="2000" lang="en-GB"/>
          </a:p>
          <a:p>
            <a:pPr indent="0" marL="0">
              <a:buNone/>
              <a:defRPr sz="1600"/>
            </a:pPr>
            <a:r>
              <a:rPr b="1" dirty="0" sz="2000" lang="en-GB"/>
              <a:t>Recommended</a:t>
            </a:r>
            <a:endParaRPr b="1" dirty="0" sz="2000" lang="en-GB"/>
          </a:p>
          <a:p>
            <a:pPr indent="0" marL="0">
              <a:buNone/>
              <a:defRPr sz="1600"/>
            </a:pPr>
            <a:r>
              <a:rPr dirty="0" sz="2000" lang="en-GB"/>
              <a:t>Core i7</a:t>
            </a:r>
            <a:r>
              <a:rPr dirty="0" sz="2000" lang="en-US"/>
              <a:t> </a:t>
            </a:r>
            <a:r>
              <a:rPr dirty="0" sz="2000" lang="en-GB"/>
              <a:t>Professional</a:t>
            </a:r>
            <a:r>
              <a:rPr dirty="0" sz="2000" lang="en-US"/>
              <a:t>,</a:t>
            </a:r>
            <a:r>
              <a:rPr dirty="0" sz="2000" lang="en-GB"/>
              <a:t>Ryzen 9 Core i9</a:t>
            </a:r>
            <a:r>
              <a:rPr dirty="0" sz="2000" lang="en-US"/>
              <a:t>,</a:t>
            </a:r>
            <a:r>
              <a:rPr dirty="0" sz="2000" lang="en-GB"/>
              <a:t>GPU</a:t>
            </a:r>
            <a:r>
              <a:rPr dirty="0" sz="2000" lang="en-US"/>
              <a:t>,</a:t>
            </a:r>
            <a:r>
              <a:rPr dirty="0" sz="2000" lang="en-GB"/>
              <a:t>NVIDIA RTX</a:t>
            </a:r>
            <a:r>
              <a:rPr dirty="0" sz="2000" lang="en-US"/>
              <a:t>,</a:t>
            </a:r>
            <a:r>
              <a:rPr dirty="0" sz="2000" lang="en-GB"/>
              <a:t>RAM</a:t>
            </a:r>
            <a:r>
              <a:rPr dirty="0" sz="2000" lang="en-US"/>
              <a:t>,</a:t>
            </a:r>
            <a:r>
              <a:rPr dirty="0" sz="2000" lang="en-GB"/>
              <a:t>16GB minimum</a:t>
            </a:r>
            <a:r>
              <a:rPr dirty="0" sz="2000" lang="en-US"/>
              <a:t>,</a:t>
            </a:r>
            <a:r>
              <a:rPr dirty="0" sz="2000" lang="en-GB"/>
              <a:t>32GB recommended</a:t>
            </a:r>
            <a:endParaRPr dirty="0" sz="2000" lang="en-GB"/>
          </a:p>
        </p:txBody>
      </p:sp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328469" y="2589637"/>
            <a:ext cx="5116597" cy="2336539"/>
          </a:xfrm>
          <a:prstGeom prst="rect"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  <p:txBody>
          <a:bodyPr/>
          <a:p>
            <a:r>
              <a:rPr altLang="en-US" sz="3200" lang="en-US"/>
              <a:t>MODULE 9: CABLES</a:t>
            </a:r>
            <a:r>
              <a:rPr altLang="en-US" sz="3200" lang="en-US"/>
              <a:t> </a:t>
            </a:r>
            <a:r>
              <a:rPr altLang="en-US" sz="3200" lang="en-US"/>
              <a:t>F</a:t>
            </a:r>
            <a:r>
              <a:rPr altLang="en-US" sz="3200" lang="en-US"/>
              <a:t>O</a:t>
            </a:r>
            <a:r>
              <a:rPr altLang="en-US" sz="3200" lang="en-US"/>
              <a:t>R</a:t>
            </a:r>
            <a:r>
              <a:rPr altLang="en-US" sz="3200" lang="en-US"/>
              <a:t> </a:t>
            </a:r>
            <a:r>
              <a:rPr altLang="en-US" sz="3200" lang="en-US"/>
              <a:t>L</a:t>
            </a:r>
            <a:r>
              <a:rPr altLang="en-US" sz="3200" lang="en-US"/>
              <a:t>I</a:t>
            </a:r>
            <a:r>
              <a:rPr altLang="en-US" sz="3200" lang="en-US"/>
              <a:t>V</a:t>
            </a:r>
            <a:r>
              <a:rPr altLang="en-US" sz="3200" lang="en-US"/>
              <a:t>ESTREAMING</a:t>
            </a:r>
            <a:r>
              <a:rPr altLang="en-US" sz="3200" lang="en-US"/>
              <a:t> </a:t>
            </a:r>
            <a:endParaRPr altLang="en-US" lang="zh-CN"/>
          </a:p>
        </p:txBody>
      </p:sp>
      <p:sp>
        <p:nvSpPr>
          <p:cNvPr id="1048611" name=""/>
          <p:cNvSpPr txBox="1"/>
          <p:nvPr/>
        </p:nvSpPr>
        <p:spPr>
          <a:xfrm>
            <a:off x="216628" y="822959"/>
            <a:ext cx="8289985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HDMI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c</a:t>
            </a:r>
            <a:r>
              <a:rPr sz="2800" lang="en-US">
                <a:solidFill>
                  <a:srgbClr val="000000"/>
                </a:solidFill>
              </a:rPr>
              <a:t>a</a:t>
            </a:r>
            <a:r>
              <a:rPr sz="2800" lang="en-US">
                <a:solidFill>
                  <a:srgbClr val="000000"/>
                </a:solidFill>
              </a:rPr>
              <a:t>bles</a:t>
            </a:r>
            <a:r>
              <a:rPr sz="2800" lang="en-US">
                <a:solidFill>
                  <a:srgbClr val="000000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</p:txBody>
      </p:sp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2357957" y="822960"/>
            <a:ext cx="2496037" cy="1968655"/>
          </a:xfrm>
          <a:prstGeom prst="rect"/>
        </p:spPr>
      </p:pic>
      <p:sp>
        <p:nvSpPr>
          <p:cNvPr id="1048612" name=""/>
          <p:cNvSpPr txBox="1"/>
          <p:nvPr/>
        </p:nvSpPr>
        <p:spPr>
          <a:xfrm>
            <a:off x="2075620" y="3666519"/>
            <a:ext cx="4572000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SDI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C</a:t>
            </a:r>
            <a:r>
              <a:rPr sz="2800" lang="en-US">
                <a:solidFill>
                  <a:srgbClr val="000000"/>
                </a:solidFill>
              </a:rPr>
              <a:t>a</a:t>
            </a:r>
            <a:r>
              <a:rPr sz="2800" lang="en-US">
                <a:solidFill>
                  <a:srgbClr val="000000"/>
                </a:solidFill>
              </a:rPr>
              <a:t>b</a:t>
            </a:r>
            <a:r>
              <a:rPr sz="2800" lang="en-US">
                <a:solidFill>
                  <a:srgbClr val="000000"/>
                </a:solidFill>
              </a:rPr>
              <a:t>l</a:t>
            </a:r>
            <a:r>
              <a:rPr sz="2800" lang="en-US">
                <a:solidFill>
                  <a:srgbClr val="000000"/>
                </a:solidFill>
              </a:rPr>
              <a:t>e</a:t>
            </a:r>
            <a:r>
              <a:rPr sz="2800" lang="en-US">
                <a:solidFill>
                  <a:srgbClr val="000000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</p:txBody>
      </p:sp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571999" y="2571750"/>
            <a:ext cx="2423324" cy="2345186"/>
          </a:xfrm>
          <a:prstGeom prst="rect"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599" name=""/>
          <p:cNvSpPr txBox="1"/>
          <p:nvPr/>
        </p:nvSpPr>
        <p:spPr>
          <a:xfrm>
            <a:off x="129397" y="1028378"/>
            <a:ext cx="4572000" cy="510540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H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MI</a:t>
            </a:r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U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B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c</a:t>
            </a:r>
            <a:r>
              <a:rPr b="1" sz="2800" lang="en-US">
                <a:solidFill>
                  <a:srgbClr val="000000"/>
                </a:solidFill>
              </a:rPr>
              <a:t>a</a:t>
            </a:r>
            <a:r>
              <a:rPr b="1" sz="2800" lang="en-US">
                <a:solidFill>
                  <a:srgbClr val="000000"/>
                </a:solidFill>
              </a:rPr>
              <a:t>b</a:t>
            </a:r>
            <a:r>
              <a:rPr b="1" sz="2800" lang="en-US">
                <a:solidFill>
                  <a:srgbClr val="000000"/>
                </a:solidFill>
              </a:rPr>
              <a:t>l</a:t>
            </a:r>
            <a:r>
              <a:rPr b="1" sz="2800" lang="en-US">
                <a:solidFill>
                  <a:srgbClr val="000000"/>
                </a:solidFill>
              </a:rPr>
              <a:t>e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endParaRPr b="1" sz="2800" lang="en-US">
              <a:solidFill>
                <a:srgbClr val="000000"/>
              </a:solidFill>
            </a:endParaRPr>
          </a:p>
        </p:txBody>
      </p:sp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 flipH="1">
            <a:off x="4272598" y="1283647"/>
            <a:ext cx="3137230" cy="1657457"/>
          </a:xfrm>
          <a:prstGeom prst="rect"/>
        </p:spPr>
      </p:pic>
      <p:sp>
        <p:nvSpPr>
          <p:cNvPr id="1048600" name=""/>
          <p:cNvSpPr txBox="1"/>
          <p:nvPr/>
        </p:nvSpPr>
        <p:spPr>
          <a:xfrm>
            <a:off x="129396" y="3081029"/>
            <a:ext cx="4572000" cy="510540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X</a:t>
            </a:r>
            <a:r>
              <a:rPr b="1" sz="2800" lang="en-US">
                <a:solidFill>
                  <a:srgbClr val="000000"/>
                </a:solidFill>
              </a:rPr>
              <a:t>L</a:t>
            </a:r>
            <a:r>
              <a:rPr b="1" sz="2800" lang="en-US">
                <a:solidFill>
                  <a:srgbClr val="000000"/>
                </a:solidFill>
              </a:rPr>
              <a:t>R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c</a:t>
            </a:r>
            <a:r>
              <a:rPr b="1" sz="2800" lang="en-US">
                <a:solidFill>
                  <a:srgbClr val="000000"/>
                </a:solidFill>
              </a:rPr>
              <a:t>a</a:t>
            </a:r>
            <a:r>
              <a:rPr b="1" sz="2800" lang="en-US">
                <a:solidFill>
                  <a:srgbClr val="000000"/>
                </a:solidFill>
              </a:rPr>
              <a:t>b</a:t>
            </a:r>
            <a:r>
              <a:rPr b="1" sz="2800" lang="en-US">
                <a:solidFill>
                  <a:srgbClr val="000000"/>
                </a:solidFill>
              </a:rPr>
              <a:t>l</a:t>
            </a:r>
            <a:r>
              <a:rPr b="1" sz="2800" lang="en-US">
                <a:solidFill>
                  <a:srgbClr val="000000"/>
                </a:solidFill>
              </a:rPr>
              <a:t>e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endParaRPr b="1" sz="2800" lang="en-US">
              <a:solidFill>
                <a:srgbClr val="000000"/>
              </a:solidFill>
            </a:endParaRPr>
          </a:p>
        </p:txBody>
      </p:sp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3010276" y="3081029"/>
            <a:ext cx="3497464" cy="1922812"/>
          </a:xfrm>
          <a:prstGeom prst="rect"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  <p:txBody>
          <a:bodyPr/>
          <a:p>
            <a:r>
              <a:rPr altLang="en-US" b="1" sz="3200" lang="zh-CN"/>
              <a:t>MODULE 10: LIVE STREAMING SOFTWARE</a:t>
            </a:r>
            <a:endParaRPr altLang="en-US" b="1" lang="zh-CN"/>
          </a:p>
        </p:txBody>
      </p:sp>
      <p:sp>
        <p:nvSpPr>
          <p:cNvPr id="1048588" name=""/>
          <p:cNvSpPr txBox="1"/>
          <p:nvPr/>
        </p:nvSpPr>
        <p:spPr>
          <a:xfrm>
            <a:off x="336429" y="1002614"/>
            <a:ext cx="4572000" cy="4066540"/>
          </a:xfrm>
          <a:prstGeom prst="rect"/>
        </p:spPr>
        <p:txBody>
          <a:bodyPr rtlCol="0" wrap="square">
            <a:spAutoFit/>
          </a:bodyPr>
          <a:p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OBS Studio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vMix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Wirecast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Ecamm Live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Streamlabs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XSplit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Restream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Prism Live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Melon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Zoom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Microsoft Te</a:t>
            </a:r>
            <a:r>
              <a:rPr sz="2800" lang="en-US">
                <a:solidFill>
                  <a:srgbClr val="000000"/>
                </a:solidFill>
              </a:rPr>
              <a:t>ams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  <p:txBody>
          <a:bodyPr/>
          <a:p>
            <a:r>
              <a:rPr altLang="en-US" b="1" sz="3600" lang="zh-CN"/>
              <a:t>MODULE 11: OBS STUDIO MASTERCLASS</a:t>
            </a:r>
            <a:endParaRPr altLang="en-US" b="1" lang="zh-CN"/>
          </a:p>
        </p:txBody>
      </p:sp>
      <p:sp>
        <p:nvSpPr>
          <p:cNvPr id="1048784" name=""/>
          <p:cNvSpPr txBox="1"/>
          <p:nvPr/>
        </p:nvSpPr>
        <p:spPr>
          <a:xfrm>
            <a:off x="310551" y="1028378"/>
            <a:ext cx="8505646" cy="34442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Installation</a:t>
            </a:r>
            <a:r>
              <a:rPr b="1" sz="2800" lang="en-US">
                <a:solidFill>
                  <a:srgbClr val="000000"/>
                </a:solidFill>
              </a:rPr>
              <a:t>
</a:t>
            </a:r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Scene Creation
</a:t>
            </a:r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Sources</a:t>
            </a:r>
            <a:r>
              <a:rPr sz="2800" lang="en-US">
                <a:solidFill>
                  <a:srgbClr val="000000"/>
                </a:solidFill>
              </a:rPr>
              <a:t>
Ca</a:t>
            </a:r>
            <a:r>
              <a:rPr sz="2800" lang="en-US">
                <a:solidFill>
                  <a:srgbClr val="000000"/>
                </a:solidFill>
              </a:rPr>
              <a:t>ture</a:t>
            </a:r>
            <a:r>
              <a:rPr sz="2800" lang="en-US">
                <a:solidFill>
                  <a:srgbClr val="000000"/>
                </a:solidFill>
              </a:rPr>
              <a:t>,</a:t>
            </a:r>
            <a:r>
              <a:rPr sz="2800" lang="en-US">
                <a:solidFill>
                  <a:srgbClr val="000000"/>
                </a:solidFill>
              </a:rPr>
              <a:t>Window Capture</a:t>
            </a:r>
            <a:r>
              <a:rPr sz="2800" lang="en-US">
                <a:solidFill>
                  <a:srgbClr val="000000"/>
                </a:solidFill>
              </a:rPr>
              <a:t>.</a:t>
            </a:r>
            <a:r>
              <a:rPr sz="2800" lang="en-US">
                <a:solidFill>
                  <a:srgbClr val="000000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  <a:p>
            <a:r>
              <a:rPr b="1" sz="2800" lang="en-US">
                <a:solidFill>
                  <a:srgbClr val="000000"/>
                </a:solidFill>
              </a:rPr>
              <a:t>F</a:t>
            </a:r>
            <a:r>
              <a:rPr b="1" sz="2800" lang="en-US">
                <a:solidFill>
                  <a:srgbClr val="000000"/>
                </a:solidFill>
              </a:rPr>
              <a:t>e</a:t>
            </a:r>
            <a:r>
              <a:rPr b="1" sz="2800" lang="en-US">
                <a:solidFill>
                  <a:srgbClr val="000000"/>
                </a:solidFill>
              </a:rPr>
              <a:t>a</a:t>
            </a:r>
            <a:r>
              <a:rPr b="1" sz="2800" lang="en-US">
                <a:solidFill>
                  <a:srgbClr val="000000"/>
                </a:solidFill>
              </a:rPr>
              <a:t>tures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i</a:t>
            </a:r>
            <a:r>
              <a:rPr b="1" sz="2800" lang="en-US">
                <a:solidFill>
                  <a:srgbClr val="000000"/>
                </a:solidFill>
              </a:rPr>
              <a:t>n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OBS</a:t>
            </a:r>
            <a:r>
              <a:rPr b="1" sz="2800" lang="en-US">
                <a:solidFill>
                  <a:srgbClr val="000000"/>
                </a:solidFill>
              </a:rPr>
              <a:t>Studio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0" sz="2800" lang="en-US">
                <a:solidFill>
                  <a:srgbClr val="000000"/>
                </a:solidFill>
              </a:rPr>
              <a:t>Studio</a:t>
            </a:r>
            <a:r>
              <a:rPr b="0" sz="2800" lang="en-US">
                <a:solidFill>
                  <a:srgbClr val="000000"/>
                </a:solidFill>
              </a:rPr>
              <a:t> </a:t>
            </a:r>
            <a:r>
              <a:rPr b="0" sz="2800" lang="en-US">
                <a:solidFill>
                  <a:srgbClr val="000000"/>
                </a:solidFill>
              </a:rPr>
              <a:t>m</a:t>
            </a:r>
            <a:r>
              <a:rPr b="0" sz="2800" lang="en-US">
                <a:solidFill>
                  <a:srgbClr val="000000"/>
                </a:solidFill>
              </a:rPr>
              <a:t>o</a:t>
            </a:r>
            <a:r>
              <a:rPr b="0" sz="2800" lang="en-US">
                <a:solidFill>
                  <a:srgbClr val="000000"/>
                </a:solidFill>
              </a:rPr>
              <a:t>d</a:t>
            </a:r>
            <a:r>
              <a:rPr b="0" sz="2800" lang="en-US">
                <a:solidFill>
                  <a:srgbClr val="000000"/>
                </a:solidFill>
              </a:rPr>
              <a:t>e</a:t>
            </a:r>
            <a:r>
              <a:rPr b="0" sz="2800" lang="en-US">
                <a:solidFill>
                  <a:srgbClr val="000000"/>
                </a:solidFill>
              </a:rPr>
              <a:t>,</a:t>
            </a:r>
            <a:r>
              <a:rPr b="0" sz="2800" lang="en-US">
                <a:solidFill>
                  <a:srgbClr val="000000"/>
                </a:solidFill>
              </a:rPr>
              <a:t> </a:t>
            </a:r>
            <a:r>
              <a:rPr b="0" sz="2800" lang="en-US">
                <a:solidFill>
                  <a:srgbClr val="000000"/>
                </a:solidFill>
              </a:rPr>
              <a:t> </a:t>
            </a:r>
            <a:r>
              <a:rPr b="0" sz="2800" lang="en-US">
                <a:solidFill>
                  <a:srgbClr val="000000"/>
                </a:solidFill>
              </a:rPr>
              <a:t>Transitions</a:t>
            </a:r>
            <a:endParaRPr b="0" sz="2800" lang="en-US">
              <a:solidFill>
                <a:srgbClr val="000000"/>
              </a:solidFill>
            </a:endParaRPr>
          </a:p>
          <a:p>
            <a:r>
              <a:rPr b="0" sz="2800" lang="en-US">
                <a:solidFill>
                  <a:srgbClr val="000000"/>
                </a:solidFill>
              </a:rPr>
              <a:t>Audio Mixer</a:t>
            </a:r>
            <a:r>
              <a:rPr b="0" sz="2800" lang="en-US">
                <a:solidFill>
                  <a:srgbClr val="000000"/>
                </a:solidFill>
              </a:rPr>
              <a:t>,</a:t>
            </a:r>
            <a:r>
              <a:rPr b="0" sz="2800" lang="en-US">
                <a:solidFill>
                  <a:srgbClr val="000000"/>
                </a:solidFill>
              </a:rPr>
              <a:t> </a:t>
            </a:r>
            <a:r>
              <a:rPr b="0" sz="2800" lang="en-US">
                <a:solidFill>
                  <a:srgbClr val="000000"/>
                </a:solidFill>
              </a:rPr>
              <a:t>Filters</a:t>
            </a:r>
            <a:r>
              <a:rPr b="0" sz="2800" lang="en-US">
                <a:solidFill>
                  <a:srgbClr val="000000"/>
                </a:solidFill>
              </a:rPr>
              <a:t>,</a:t>
            </a:r>
            <a:r>
              <a:rPr b="0" sz="2800" lang="en-US">
                <a:solidFill>
                  <a:srgbClr val="000000"/>
                </a:solidFill>
              </a:rPr>
              <a:t> </a:t>
            </a:r>
            <a:r>
              <a:rPr b="0" sz="2800" lang="en-US">
                <a:solidFill>
                  <a:srgbClr val="000000"/>
                </a:solidFill>
              </a:rPr>
              <a:t>Recording</a:t>
            </a:r>
            <a:r>
              <a:rPr b="0" sz="2800" lang="en-US">
                <a:solidFill>
                  <a:srgbClr val="000000"/>
                </a:solidFill>
              </a:rPr>
              <a:t>,</a:t>
            </a:r>
            <a:r>
              <a:rPr b="0" sz="2800" lang="en-US">
                <a:solidFill>
                  <a:srgbClr val="000000"/>
                </a:solidFill>
              </a:rPr>
              <a:t>Streaming</a:t>
            </a:r>
            <a:r>
              <a:rPr b="0" sz="2800" lang="en-US">
                <a:solidFill>
                  <a:srgbClr val="000000"/>
                </a:solidFill>
              </a:rPr>
              <a:t>,</a:t>
            </a:r>
            <a:r>
              <a:rPr b="0" sz="2800" lang="en-US">
                <a:solidFill>
                  <a:srgbClr val="000000"/>
                </a:solidFill>
              </a:rPr>
              <a:t> </a:t>
            </a:r>
            <a:r>
              <a:rPr b="0" sz="2800" lang="en-US">
                <a:solidFill>
                  <a:srgbClr val="000000"/>
                </a:solidFill>
              </a:rPr>
              <a:t>Replay Buffer</a:t>
            </a:r>
            <a:r>
              <a:rPr b="0" sz="2800" lang="en-US">
                <a:solidFill>
                  <a:srgbClr val="000000"/>
                </a:solidFill>
              </a:rPr>
              <a:t>,</a:t>
            </a:r>
            <a:r>
              <a:rPr b="0" sz="2800" lang="en-US">
                <a:solidFill>
                  <a:srgbClr val="000000"/>
                </a:solidFill>
              </a:rPr>
              <a:t> </a:t>
            </a:r>
            <a:r>
              <a:rPr b="0" sz="2800" lang="en-US">
                <a:solidFill>
                  <a:srgbClr val="000000"/>
                </a:solidFill>
              </a:rPr>
              <a:t>Virtual Camera</a:t>
            </a:r>
            <a:endParaRPr b="0"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6F6"/>
        </a:solidFill>
        <a:effectLst/>
      </p:bgPr>
    </p:bg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  <p:txBody>
          <a:bodyPr/>
          <a:p>
            <a:r>
              <a:rPr altLang="en-US" b="1" sz="3600" lang="zh-CN"/>
              <a:t>MODULE 1</a:t>
            </a:r>
            <a:r>
              <a:rPr altLang="en-US" b="1" sz="3600" lang="en-US"/>
              <a:t>2</a:t>
            </a:r>
            <a:r>
              <a:rPr altLang="en-US" b="1" sz="3600" lang="zh-CN"/>
              <a:t>: LIVE STREAM PLATFORMS</a:t>
            </a:r>
            <a:endParaRPr altLang="en-US" b="1" lang="zh-CN"/>
          </a:p>
        </p:txBody>
      </p:sp>
      <p:sp>
        <p:nvSpPr>
          <p:cNvPr id="1048785" name=""/>
          <p:cNvSpPr txBox="1"/>
          <p:nvPr/>
        </p:nvSpPr>
        <p:spPr>
          <a:xfrm>
            <a:off x="250165" y="861060"/>
            <a:ext cx="8518104" cy="42824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YouTube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Facebook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Instagram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TikTok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X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LinkedIn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Twitch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Kick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Church Online Platform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Custom RTMP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D1B40"/>
        </a:solidFill>
        <a:effectLst/>
      </p:bgPr>
    </p:bg>
    <p:spTree>
      <p:nvGrpSpPr>
        <p:cNvPr id="1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5" name="Shape 0"/>
          <p:cNvSpPr/>
          <p:nvPr/>
        </p:nvSpPr>
        <p:spPr>
          <a:xfrm>
            <a:off x="0" y="0"/>
            <a:ext cx="201168" cy="5143500"/>
          </a:xfrm>
          <a:prstGeom prst="rect"/>
          <a:solidFill>
            <a:srgbClr val="1AB2A6"/>
          </a:solidFill>
          <a:ln w="12700">
            <a:solidFill>
              <a:srgbClr val="1AB2A6"/>
            </a:solidFill>
            <a:prstDash val="solid"/>
          </a:ln>
        </p:spPr>
      </p:sp>
      <p:sp>
        <p:nvSpPr>
          <p:cNvPr id="1048776" name="Shape 1"/>
          <p:cNvSpPr/>
          <p:nvPr/>
        </p:nvSpPr>
        <p:spPr>
          <a:xfrm>
            <a:off x="384048" y="2377440"/>
            <a:ext cx="8412480" cy="36576"/>
          </a:xfrm>
          <a:prstGeom prst="rect"/>
          <a:solidFill>
            <a:srgbClr val="1AB2A6"/>
          </a:solidFill>
          <a:ln w="12700">
            <a:solidFill>
              <a:srgbClr val="1AB2A6"/>
            </a:solidFill>
            <a:prstDash val="solid"/>
          </a:ln>
        </p:spPr>
      </p:sp>
      <p:sp>
        <p:nvSpPr>
          <p:cNvPr id="1048777" name="Text 2"/>
          <p:cNvSpPr/>
          <p:nvPr/>
        </p:nvSpPr>
        <p:spPr>
          <a:xfrm>
            <a:off x="384048" y="822960"/>
            <a:ext cx="8412480" cy="1280160"/>
          </a:xfrm>
          <a:prstGeom prst="rect"/>
          <a:noFill/>
        </p:spPr>
        <p:txBody>
          <a:bodyPr anchor="ctr" rtlCol="0" wrap="square"/>
          <a:p>
            <a:pPr algn="ctr" indent="0" marL="0">
              <a:buNone/>
            </a:pPr>
            <a:r>
              <a:rPr b="1" dirty="0" sz="52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r>
              <a:rPr b="1" dirty="0" sz="52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dirty="0" sz="5200"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6F6"/>
        </a:solidFill>
        <a:effectLst/>
      </p:bgPr>
    </p:bg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29" name="Text 1"/>
          <p:cNvSpPr/>
          <p:nvPr/>
        </p:nvSpPr>
        <p:spPr>
          <a:xfrm>
            <a:off x="365760" y="0"/>
            <a:ext cx="841248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600" lang="en-US"/>
              <a:t>MODULE 2: TYPES OF LIVE STREAMING</a:t>
            </a:r>
            <a:endParaRPr b="1" dirty="0" sz="2400" lang="en-US"/>
          </a:p>
        </p:txBody>
      </p:sp>
      <p:sp>
        <p:nvSpPr>
          <p:cNvPr id="1048630" name=""/>
          <p:cNvSpPr txBox="1"/>
          <p:nvPr/>
        </p:nvSpPr>
        <p:spPr>
          <a:xfrm>
            <a:off x="365759" y="1041129"/>
            <a:ext cx="4572000" cy="3647441"/>
          </a:xfrm>
          <a:prstGeom prst="rect"/>
        </p:spPr>
        <p:txBody>
          <a:bodyPr rtlCol="0" wrap="square">
            <a:spAutoFit/>
          </a:bodyPr>
          <a:p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Church Streaming</a:t>
            </a:r>
            <a:r>
              <a:rPr sz="2400" lang="en-US">
                <a:solidFill>
                  <a:srgbClr val="000000"/>
                </a:solidFill>
              </a:rPr>
              <a:t>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Corporate Streaming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Educational Streaming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Sports Streaming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Event Streaming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Social Media Live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Podcast Streaming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Hybrid Events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Multi-camera Production
</a:t>
            </a:r>
            <a:r>
              <a:rPr sz="2400" lang="en-US">
                <a:solidFill>
                  <a:srgbClr val="000000"/>
                </a:solidFill>
              </a:rPr>
              <a:t>-</a:t>
            </a:r>
            <a:r>
              <a:rPr sz="2400" lang="en-US">
                <a:solidFill>
                  <a:srgbClr val="000000"/>
                </a:solidFill>
              </a:rPr>
              <a:t> </a:t>
            </a:r>
            <a:r>
              <a:rPr sz="2400" lang="en-US">
                <a:solidFill>
                  <a:srgbClr val="000000"/>
                </a:solidFill>
              </a:rPr>
              <a:t>Remote Production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6F6"/>
        </a:solidFill>
        <a:effectLst/>
      </p:bgPr>
    </p:bg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35" name="Text 1"/>
          <p:cNvSpPr/>
          <p:nvPr/>
        </p:nvSpPr>
        <p:spPr>
          <a:xfrm>
            <a:off x="365760" y="0"/>
            <a:ext cx="841248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2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3: HOW LIVE STREAMING WORKS</a:t>
            </a:r>
            <a:r>
              <a:rPr b="1" dirty="0" sz="32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dirty="0" sz="2400" lang="en-US"/>
          </a:p>
        </p:txBody>
      </p:sp>
      <p:sp>
        <p:nvSpPr>
          <p:cNvPr id="1048636" name=""/>
          <p:cNvSpPr txBox="1"/>
          <p:nvPr/>
        </p:nvSpPr>
        <p:spPr>
          <a:xfrm>
            <a:off x="365760" y="1160214"/>
            <a:ext cx="4572000" cy="38633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Understand the complete workflow.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Camera ↓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Video Switcher ↓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Computer/Encoder ↓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Internet ↓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Streaming Platform ↓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Viewers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6F6"/>
        </a:solidFill>
        <a:effectLst/>
      </p:bgPr>
    </p:bg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41" name="Text 1"/>
          <p:cNvSpPr/>
          <p:nvPr/>
        </p:nvSpPr>
        <p:spPr>
          <a:xfrm>
            <a:off x="365760" y="0"/>
            <a:ext cx="841248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3600" lang="en-US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4: BASIC TERMINOLOGIES</a:t>
            </a:r>
            <a:endParaRPr dirty="0" sz="2400" lang="en-US"/>
          </a:p>
        </p:txBody>
      </p:sp>
      <p:sp>
        <p:nvSpPr>
          <p:cNvPr id="1048642" name=""/>
          <p:cNvSpPr txBox="1"/>
          <p:nvPr/>
        </p:nvSpPr>
        <p:spPr>
          <a:xfrm>
            <a:off x="365759" y="411480"/>
            <a:ext cx="8795994" cy="4701540"/>
          </a:xfrm>
          <a:prstGeom prst="rect"/>
        </p:spPr>
        <p:txBody>
          <a:bodyPr rtlCol="0" wrap="square">
            <a:spAutoFit/>
          </a:bodyPr>
          <a:p>
            <a:endParaRPr b="1" sz="2800" lang="en-US">
              <a:solidFill>
                <a:srgbClr val="000000"/>
              </a:solidFill>
            </a:endParaRPr>
          </a:p>
          <a:p>
            <a:r>
              <a:rPr b="1" sz="2800" lang="en-US">
                <a:solidFill>
                  <a:srgbClr val="000000"/>
                </a:solidFill>
              </a:rPr>
              <a:t>
</a:t>
            </a:r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Frames Per Second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The number of video frames displayed every second. Common values are 24, 30, and 60 FPS.</a:t>
            </a:r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Real-Time Messaging Protocol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endParaRPr b="1"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A protocol developed by Adobe for transmitting live audio and video from an encoder to a streaming server. It is the most common protocol for YouTube and Facebook Live.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6F6"/>
        </a:solidFill>
        <a:effectLst/>
      </p:bgPr>
    </p:bg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47" name="Text 1"/>
          <p:cNvSpPr/>
          <p:nvPr/>
        </p:nvSpPr>
        <p:spPr>
          <a:xfrm>
            <a:off x="365760" y="0"/>
            <a:ext cx="8412480" cy="822960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endParaRPr dirty="0" sz="2400" lang="en-US"/>
          </a:p>
        </p:txBody>
      </p:sp>
      <p:sp>
        <p:nvSpPr>
          <p:cNvPr id="1048648" name=""/>
          <p:cNvSpPr txBox="1"/>
          <p:nvPr/>
        </p:nvSpPr>
        <p:spPr>
          <a:xfrm>
            <a:off x="250165" y="1045406"/>
            <a:ext cx="8337430" cy="21869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Secure Reliable Transport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R</a:t>
            </a:r>
            <a:r>
              <a:rPr b="1" sz="2800" lang="en-US">
                <a:solidFill>
                  <a:srgbClr val="000000"/>
                </a:solidFill>
              </a:rPr>
              <a:t>T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
An open-source video transport protocol that delivers high-quality, low-latency video securely over unpredictable internet connections.</a:t>
            </a:r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49" name=""/>
          <p:cNvSpPr txBox="1"/>
          <p:nvPr/>
        </p:nvSpPr>
        <p:spPr>
          <a:xfrm>
            <a:off x="250164" y="2813246"/>
            <a:ext cx="8386122" cy="2186940"/>
          </a:xfrm>
          <a:prstGeom prst="rect"/>
        </p:spPr>
        <p:txBody>
          <a:bodyPr rtlCol="0" wrap="square">
            <a:spAutoFit/>
          </a:bodyPr>
          <a:p>
            <a:r>
              <a:rPr b="1" sz="2800" lang="en-US">
                <a:solidFill>
                  <a:srgbClr val="000000"/>
                </a:solidFill>
              </a:rPr>
              <a:t>
</a:t>
            </a:r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Network Device Interface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N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I</a:t>
            </a:r>
            <a:r>
              <a:rPr sz="2800" lang="en-US">
                <a:solidFill>
                  <a:srgbClr val="000000"/>
                </a:solidFill>
              </a:rPr>
              <a:t>)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
A technology developed by NewTek that allows video, audio, and metadata to be transmitted over a local network with very low latency.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6F6"/>
        </a:solidFill>
        <a:effectLst/>
      </p:bgPr>
    </p:bg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54" name=""/>
          <p:cNvSpPr txBox="1"/>
          <p:nvPr/>
        </p:nvSpPr>
        <p:spPr>
          <a:xfrm>
            <a:off x="232912" y="1059179"/>
            <a:ext cx="8307238" cy="17678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Serial Digital Interface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I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
A professional digital video standard used to transmit uncompressed video over coaxial cables, commonly used in broadcast studios.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55" name=""/>
          <p:cNvSpPr txBox="1"/>
          <p:nvPr/>
        </p:nvSpPr>
        <p:spPr>
          <a:xfrm>
            <a:off x="50391" y="2827018"/>
            <a:ext cx="8494071" cy="21869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
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High-Definition Multimedia Interface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H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M</a:t>
            </a:r>
            <a:r>
              <a:rPr b="1" sz="2800" lang="en-US">
                <a:solidFill>
                  <a:srgbClr val="000000"/>
                </a:solidFill>
              </a:rPr>
              <a:t>I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
A digital interface that carries high-definition video and audio through a single cable, commonly used with cameras, TVs, and monitors.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6F6"/>
        </a:solidFill>
        <a:effectLst/>
      </p:bgPr>
    </p:bg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60" name=""/>
          <p:cNvSpPr txBox="1"/>
          <p:nvPr/>
        </p:nvSpPr>
        <p:spPr>
          <a:xfrm>
            <a:off x="232912" y="849630"/>
            <a:ext cx="8566031" cy="21869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Universal Serial Bus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U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B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A standard interface used for connecting peripherals such as webcams, microphones, keyboards, capture cards, and storage devices to a computer.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61" name=""/>
          <p:cNvSpPr txBox="1"/>
          <p:nvPr/>
        </p:nvSpPr>
        <p:spPr>
          <a:xfrm>
            <a:off x="232912" y="3036570"/>
            <a:ext cx="8358997" cy="1767840"/>
          </a:xfrm>
          <a:prstGeom prst="rect"/>
        </p:spPr>
        <p:txBody>
          <a:bodyPr rtlCol="0" wrap="square">
            <a:spAutoFit/>
          </a:bodyPr>
          <a:p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Universal Serial Bus Type-C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U</a:t>
            </a:r>
            <a:r>
              <a:rPr b="1" sz="2800" lang="en-US">
                <a:solidFill>
                  <a:srgbClr val="000000"/>
                </a:solidFill>
              </a:rPr>
              <a:t>S</a:t>
            </a:r>
            <a:r>
              <a:rPr b="1" sz="2800" lang="en-US">
                <a:solidFill>
                  <a:srgbClr val="000000"/>
                </a:solidFill>
              </a:rPr>
              <a:t>B</a:t>
            </a:r>
            <a:r>
              <a:rPr b="1"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C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sz="2800" lang="en-US">
                <a:solidFill>
                  <a:srgbClr val="000000"/>
                </a:solidFill>
              </a:rPr>
              <a:t>
A newer, reversible USB connector capable of carrying data, video, audio, and power.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6F6"/>
        </a:solidFill>
        <a:effectLst/>
      </p:bgPr>
    </p:bg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Shape 0"/>
          <p:cNvSpPr/>
          <p:nvPr/>
        </p:nvSpPr>
        <p:spPr>
          <a:xfrm>
            <a:off x="0" y="0"/>
            <a:ext cx="9144000" cy="822960"/>
          </a:xfrm>
          <a:prstGeom prst="rect"/>
          <a:solidFill>
            <a:srgbClr val="0C6E6E"/>
          </a:solidFill>
          <a:ln w="12700">
            <a:solidFill>
              <a:srgbClr val="0C6E6E"/>
            </a:solidFill>
            <a:prstDash val="solid"/>
          </a:ln>
        </p:spPr>
      </p:sp>
      <p:sp>
        <p:nvSpPr>
          <p:cNvPr id="1048666" name="Text 15"/>
          <p:cNvSpPr/>
          <p:nvPr/>
        </p:nvSpPr>
        <p:spPr>
          <a:xfrm>
            <a:off x="6254496" y="1508760"/>
            <a:ext cx="2651760" cy="384048"/>
          </a:xfrm>
          <a:prstGeom prst="rect"/>
          <a:noFill/>
        </p:spPr>
        <p:txBody>
          <a:bodyPr anchor="ctr" bIns="0" lIns="0" rIns="0" rtlCol="0" tIns="0" wrap="square"/>
          <a:p>
            <a:pPr indent="0" marL="0">
              <a:buNone/>
            </a:pPr>
            <a:r>
              <a:rPr b="1" dirty="0" sz="1100" lang="en-US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Empirical Component</a:t>
            </a:r>
            <a:endParaRPr dirty="0" sz="1100" lang="en-US"/>
          </a:p>
        </p:txBody>
      </p:sp>
      <p:sp>
        <p:nvSpPr>
          <p:cNvPr id="1048667" name=""/>
          <p:cNvSpPr txBox="1"/>
          <p:nvPr/>
        </p:nvSpPr>
        <p:spPr>
          <a:xfrm>
            <a:off x="276044" y="1071322"/>
            <a:ext cx="8445260" cy="17678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Content Delivery Network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C</a:t>
            </a:r>
            <a:r>
              <a:rPr b="1" sz="2800" lang="en-US">
                <a:solidFill>
                  <a:srgbClr val="000000"/>
                </a:solidFill>
              </a:rPr>
              <a:t>D</a:t>
            </a:r>
            <a:r>
              <a:rPr b="1" sz="2800" lang="en-US">
                <a:solidFill>
                  <a:srgbClr val="000000"/>
                </a:solidFill>
              </a:rPr>
              <a:t>N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
A network of servers distributed worldwide that delivers live streams and videos efficiently to viewers based on their location.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68" name=""/>
          <p:cNvSpPr txBox="1"/>
          <p:nvPr/>
        </p:nvSpPr>
        <p:spPr>
          <a:xfrm>
            <a:off x="276044" y="2839163"/>
            <a:ext cx="8393502" cy="2186940"/>
          </a:xfrm>
          <a:prstGeom prst="rect"/>
        </p:spPr>
        <p:txBody>
          <a:bodyPr rtlCol="0" wrap="square">
            <a:spAutoFit/>
          </a:bodyPr>
          <a:p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-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Internet Protocol</a:t>
            </a:r>
            <a:r>
              <a:rPr b="1" sz="2800" lang="en-US">
                <a:solidFill>
                  <a:srgbClr val="000000"/>
                </a:solidFill>
              </a:rPr>
              <a:t>(</a:t>
            </a:r>
            <a:r>
              <a:rPr b="1" sz="2800" lang="en-US">
                <a:solidFill>
                  <a:srgbClr val="000000"/>
                </a:solidFill>
              </a:rPr>
              <a:t>I</a:t>
            </a:r>
            <a:r>
              <a:rPr b="1" sz="2800" lang="en-US">
                <a:solidFill>
                  <a:srgbClr val="000000"/>
                </a:solidFill>
              </a:rPr>
              <a:t>P</a:t>
            </a:r>
            <a:r>
              <a:rPr b="1" sz="2800" lang="en-US">
                <a:solidFill>
                  <a:srgbClr val="000000"/>
                </a:solidFill>
              </a:rPr>
              <a:t>)</a:t>
            </a:r>
            <a:r>
              <a:rPr b="1" sz="2800" lang="en-US">
                <a:solidFill>
                  <a:srgbClr val="000000"/>
                </a:solidFill>
              </a:rPr>
              <a:t> </a:t>
            </a:r>
            <a:r>
              <a:rPr b="1"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
The communication protocol that identifies devices and enables them to exchange data over a network or the internet.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PptxGenJS</Company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Modelling Mechanical and Thermal Behaviour of EPS in Structural Composites</dc:title>
  <dc:creator>PptxGenJS</dc:creator>
  <cp:lastModifiedBy>Engr. Chimaobi</cp:lastModifiedBy>
  <dcterms:created xsi:type="dcterms:W3CDTF">2026-05-12T04:26:19Z</dcterms:created>
  <dcterms:modified xsi:type="dcterms:W3CDTF">2026-07-20T16:36:12Z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00b93be611ea469c96ee7856cd17c4f4</vt:lpwstr>
  </property>
</Properties>
</file>